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4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Dai Davis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Avocat</a:t>
            </a:r>
            <a:r>
              <a:rPr lang="en-US" sz="1800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et </a:t>
            </a:r>
            <a:r>
              <a:rPr lang="en-US" sz="1800" dirty="0" err="1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ingénieur</a:t>
            </a:r>
            <a:r>
              <a:rPr lang="en-US" sz="1800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800" dirty="0" err="1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agréé</a:t>
            </a:r>
            <a:endParaRPr lang="en-US" sz="1800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 algn="ctr">
              <a:buNone/>
            </a:pPr>
            <a:r>
              <a:rPr lang="en-US" sz="1800" b="1" dirty="0" err="1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Associé</a:t>
            </a:r>
            <a:r>
              <a:rPr lang="en-US" sz="18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, Percy Crow Davis &amp; Co</a:t>
            </a:r>
            <a:endParaRPr lang="fr-FR" sz="18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1026" name="Picture 2" descr="Percy Crow Davis &amp; Co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14" y="593489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49085" y="209006"/>
            <a:ext cx="6831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36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Qu'est-ce que la </a:t>
            </a:r>
            <a:r>
              <a:rPr lang="fr-FR" altLang="fr-FR" sz="3600" dirty="0" err="1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Blockchain</a:t>
            </a:r>
            <a:r>
              <a:rPr lang="fr-FR" altLang="fr-FR" sz="36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, quels sont les enjeux juridiques, où en est la technologie qui nous y conduit</a:t>
            </a:r>
            <a:endParaRPr lang="fr-FR" sz="3600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Aperçu</a:t>
            </a:r>
          </a:p>
        </p:txBody>
      </p:sp>
      <p:pic>
        <p:nvPicPr>
          <p:cNvPr id="9" name="Picture 2" descr="Percy Crow Davis &amp; Co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99" y="60126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38200" y="1571625"/>
            <a:ext cx="10515600" cy="4784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fr-FR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Qu’est</a:t>
            </a:r>
            <a:r>
              <a:rPr lang="en-US" altLang="fr-FR" sz="3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altLang="fr-FR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ce</a:t>
            </a:r>
            <a:r>
              <a:rPr lang="en-US" altLang="fr-FR" sz="3600" dirty="0">
                <a:latin typeface="Gulim" panose="020B0600000101010101" pitchFamily="34" charset="-127"/>
                <a:ea typeface="Gulim" panose="020B0600000101010101" pitchFamily="34" charset="-127"/>
              </a:rPr>
              <a:t> que la </a:t>
            </a:r>
            <a:r>
              <a:rPr lang="en-US" altLang="fr-FR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Blockchain</a:t>
            </a:r>
            <a:endParaRPr lang="en-US" altLang="fr-FR" sz="3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just"/>
            <a:r>
              <a:rPr lang="en-US" altLang="fr-FR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Quels</a:t>
            </a:r>
            <a:r>
              <a:rPr lang="en-US" altLang="fr-FR" sz="3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altLang="fr-FR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sont</a:t>
            </a:r>
            <a:r>
              <a:rPr lang="en-US" altLang="fr-FR" sz="3600" dirty="0">
                <a:latin typeface="Gulim" panose="020B0600000101010101" pitchFamily="34" charset="-127"/>
                <a:ea typeface="Gulim" panose="020B0600000101010101" pitchFamily="34" charset="-127"/>
              </a:rPr>
              <a:t> les </a:t>
            </a:r>
            <a:r>
              <a:rPr lang="en-US" altLang="fr-FR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enjeux</a:t>
            </a:r>
            <a:r>
              <a:rPr lang="en-US" altLang="fr-FR" sz="3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altLang="fr-FR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juridiques</a:t>
            </a:r>
            <a:r>
              <a:rPr lang="en-US" altLang="fr-FR" sz="3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</a:p>
          <a:p>
            <a:pPr marL="457200" lvl="1" indent="0" algn="just">
              <a:buNone/>
            </a:pPr>
            <a:r>
              <a:rPr lang="en-US" altLang="fr-FR" sz="3600" dirty="0">
                <a:latin typeface="Gulim" panose="020B0600000101010101" pitchFamily="34" charset="-127"/>
                <a:ea typeface="Gulim" panose="020B0600000101010101" pitchFamily="34" charset="-127"/>
              </a:rPr>
              <a:t>- Les </a:t>
            </a:r>
            <a:r>
              <a:rPr lang="en-US" altLang="fr-FR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défauts</a:t>
            </a:r>
            <a:r>
              <a:rPr lang="en-US" altLang="fr-FR" sz="3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altLang="fr-FR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fondamentaux</a:t>
            </a:r>
            <a:r>
              <a:rPr lang="en-US" altLang="fr-FR" sz="3600" dirty="0">
                <a:latin typeface="Gulim" panose="020B0600000101010101" pitchFamily="34" charset="-127"/>
                <a:ea typeface="Gulim" panose="020B0600000101010101" pitchFamily="34" charset="-127"/>
              </a:rPr>
              <a:t> de la </a:t>
            </a:r>
            <a:r>
              <a:rPr lang="en-US" altLang="fr-FR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Blockchain</a:t>
            </a:r>
            <a:endParaRPr lang="en-US" altLang="fr-FR" sz="3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just"/>
            <a:r>
              <a:rPr lang="en-US" altLang="fr-FR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Où</a:t>
            </a:r>
            <a:r>
              <a:rPr lang="en-US" altLang="fr-FR" sz="3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altLang="fr-FR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en</a:t>
            </a:r>
            <a:r>
              <a:rPr lang="en-US" altLang="fr-FR" sz="3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altLang="fr-FR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est</a:t>
            </a:r>
            <a:r>
              <a:rPr lang="en-US" altLang="fr-FR" sz="3600" dirty="0">
                <a:latin typeface="Gulim" panose="020B0600000101010101" pitchFamily="34" charset="-127"/>
                <a:ea typeface="Gulim" panose="020B0600000101010101" pitchFamily="34" charset="-127"/>
              </a:rPr>
              <a:t> la </a:t>
            </a:r>
            <a:r>
              <a:rPr lang="en-US" altLang="fr-FR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technologie</a:t>
            </a:r>
            <a:r>
              <a:rPr lang="en-US" altLang="fr-FR" sz="3600" dirty="0">
                <a:latin typeface="Gulim" panose="020B0600000101010101" pitchFamily="34" charset="-127"/>
                <a:ea typeface="Gulim" panose="020B0600000101010101" pitchFamily="34" charset="-127"/>
              </a:rPr>
              <a:t> qui nous y conduit ?</a:t>
            </a:r>
          </a:p>
          <a:p>
            <a:pPr marL="457200" lvl="1" indent="0" algn="just">
              <a:buNone/>
            </a:pPr>
            <a:r>
              <a:rPr lang="en-GB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- Les </a:t>
            </a:r>
            <a:r>
              <a:rPr lang="en-GB" altLang="en-US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contrats</a:t>
            </a:r>
            <a:r>
              <a:rPr lang="en-GB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altLang="en-US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intelligents</a:t>
            </a:r>
            <a:r>
              <a:rPr lang="en-GB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altLang="en-US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ou</a:t>
            </a:r>
            <a:r>
              <a:rPr lang="en-GB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 “</a:t>
            </a:r>
            <a:r>
              <a:rPr lang="en-GB" altLang="en-US" sz="3600" i="1" dirty="0">
                <a:latin typeface="Gulim" panose="020B0600000101010101" pitchFamily="34" charset="-127"/>
                <a:ea typeface="Gulim" panose="020B0600000101010101" pitchFamily="34" charset="-127"/>
              </a:rPr>
              <a:t>Smart Contracts</a:t>
            </a:r>
            <a:r>
              <a:rPr lang="en-GB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819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fr-FR" altLang="fr-FR" sz="2000" dirty="0"/>
          </a:p>
          <a:p>
            <a:pPr marL="0" indent="0" algn="ctr">
              <a:buNone/>
            </a:pPr>
            <a:endParaRPr lang="fr-FR" alt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 ce que la </a:t>
            </a:r>
            <a:r>
              <a:rPr lang="fr-FR" dirty="0" err="1"/>
              <a:t>Blockchain</a:t>
            </a:r>
            <a:endParaRPr lang="fr-FR" dirty="0"/>
          </a:p>
        </p:txBody>
      </p:sp>
      <p:pic>
        <p:nvPicPr>
          <p:cNvPr id="9" name="Picture 2" descr="Percy Crow Davis &amp; Co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99" y="60126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38200" y="1646238"/>
            <a:ext cx="10515600" cy="4248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Un </a:t>
            </a: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registre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 de transactions</a:t>
            </a:r>
          </a:p>
          <a:p>
            <a:pPr algn="just">
              <a:defRPr/>
            </a:pPr>
            <a:r>
              <a:rPr lang="fr-FR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Utilisant une paire de clés publique /privée</a:t>
            </a:r>
          </a:p>
          <a:p>
            <a:pPr algn="just">
              <a:defRPr/>
            </a:pP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Un </a:t>
            </a: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registre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décentralisé</a:t>
            </a:r>
            <a:endParaRPr lang="en-GB" altLang="en-US" sz="32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just">
              <a:defRPr/>
            </a:pPr>
            <a:r>
              <a:rPr lang="fr-FR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Dans les applications monétaires : le registre est tenu de manière décentralisée.</a:t>
            </a:r>
          </a:p>
          <a:p>
            <a:pPr algn="just">
              <a:defRPr/>
            </a:pPr>
            <a:r>
              <a:rPr lang="fr-FR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Dans les applications monétaire : récompense pour la création du registre (minage)</a:t>
            </a:r>
          </a:p>
          <a:p>
            <a:pPr algn="just">
              <a:defRPr/>
            </a:pP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Economie</a:t>
            </a:r>
            <a:endParaRPr lang="en-GB" altLang="en-US" sz="32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lnSpc>
                <a:spcPct val="115000"/>
              </a:lnSpc>
              <a:buFontTx/>
              <a:buNone/>
              <a:defRPr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84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sont les enjeux juridiques (1)</a:t>
            </a:r>
          </a:p>
        </p:txBody>
      </p:sp>
      <p:pic>
        <p:nvPicPr>
          <p:cNvPr id="9" name="Picture 2" descr="Percy Crow Davis &amp; Co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99" y="60126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838200" y="1480206"/>
            <a:ext cx="10515600" cy="45324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fr-FR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Incitation à entretenir le registre public</a:t>
            </a:r>
          </a:p>
          <a:p>
            <a:pPr algn="just">
              <a:lnSpc>
                <a:spcPct val="115000"/>
              </a:lnSpc>
            </a:pPr>
            <a:r>
              <a:rPr lang="fr-FR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Création d'un registre de transactions</a:t>
            </a:r>
          </a:p>
          <a:p>
            <a:pPr lvl="1" algn="just">
              <a:lnSpc>
                <a:spcPct val="115000"/>
              </a:lnSpc>
              <a:buFontTx/>
              <a:buChar char="-"/>
            </a:pPr>
            <a:r>
              <a:rPr lang="en-GB" altLang="en-US" sz="2800" dirty="0">
                <a:latin typeface="Gulim" panose="020B0600000101010101" pitchFamily="34" charset="-127"/>
                <a:ea typeface="Gulim" panose="020B0600000101010101" pitchFamily="34" charset="-127"/>
              </a:rPr>
              <a:t>Le </a:t>
            </a:r>
            <a:r>
              <a:rPr lang="en-GB" altLang="en-US" sz="2800" dirty="0" err="1">
                <a:latin typeface="Gulim" panose="020B0600000101010101" pitchFamily="34" charset="-127"/>
                <a:ea typeface="Gulim" panose="020B0600000101010101" pitchFamily="34" charset="-127"/>
              </a:rPr>
              <a:t>minage</a:t>
            </a:r>
            <a:endParaRPr lang="en-GB" altLang="en-US" sz="28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 algn="just">
              <a:lnSpc>
                <a:spcPct val="115000"/>
              </a:lnSpc>
              <a:buFontTx/>
              <a:buChar char="-"/>
            </a:pPr>
            <a:r>
              <a:rPr lang="en-GB" altLang="en-US" sz="2800" dirty="0" err="1">
                <a:latin typeface="Gulim" panose="020B0600000101010101" pitchFamily="34" charset="-127"/>
                <a:ea typeface="Gulim" panose="020B0600000101010101" pitchFamily="34" charset="-127"/>
              </a:rPr>
              <a:t>L’incitation</a:t>
            </a:r>
            <a:r>
              <a:rPr lang="en-GB" altLang="en-US" sz="28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altLang="en-US" sz="2800" dirty="0" err="1">
                <a:latin typeface="Gulim" panose="020B0600000101010101" pitchFamily="34" charset="-127"/>
                <a:ea typeface="Gulim" panose="020B0600000101010101" pitchFamily="34" charset="-127"/>
              </a:rPr>
              <a:t>en</a:t>
            </a:r>
            <a:r>
              <a:rPr lang="en-GB" altLang="en-US" sz="28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altLang="en-US" sz="2800" dirty="0" err="1">
                <a:latin typeface="Gulim" panose="020B0600000101010101" pitchFamily="34" charset="-127"/>
                <a:ea typeface="Gulim" panose="020B0600000101010101" pitchFamily="34" charset="-127"/>
              </a:rPr>
              <a:t>pratique</a:t>
            </a:r>
            <a:endParaRPr lang="en-GB" altLang="en-US" sz="28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 algn="just">
              <a:lnSpc>
                <a:spcPct val="115000"/>
              </a:lnSpc>
              <a:buFontTx/>
              <a:buChar char="-"/>
            </a:pPr>
            <a:r>
              <a:rPr lang="en-GB" altLang="en-US" sz="2800" dirty="0" err="1">
                <a:latin typeface="Gulim" panose="020B0600000101010101" pitchFamily="34" charset="-127"/>
                <a:ea typeface="Gulim" panose="020B0600000101010101" pitchFamily="34" charset="-127"/>
              </a:rPr>
              <a:t>Pourquoi</a:t>
            </a:r>
            <a:r>
              <a:rPr lang="en-GB" altLang="en-US" sz="28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altLang="en-US" sz="2800" dirty="0" err="1">
                <a:latin typeface="Gulim" panose="020B0600000101010101" pitchFamily="34" charset="-127"/>
                <a:ea typeface="Gulim" panose="020B0600000101010101" pitchFamily="34" charset="-127"/>
              </a:rPr>
              <a:t>l’incitation</a:t>
            </a:r>
            <a:r>
              <a:rPr lang="en-GB" altLang="en-US" sz="28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altLang="en-US" sz="2800" dirty="0" err="1">
                <a:latin typeface="Gulim" panose="020B0600000101010101" pitchFamily="34" charset="-127"/>
                <a:ea typeface="Gulim" panose="020B0600000101010101" pitchFamily="34" charset="-127"/>
              </a:rPr>
              <a:t>est</a:t>
            </a:r>
            <a:r>
              <a:rPr lang="en-GB" altLang="en-US" sz="28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altLang="en-US" sz="2800" dirty="0" err="1">
                <a:latin typeface="Gulim" panose="020B0600000101010101" pitchFamily="34" charset="-127"/>
                <a:ea typeface="Gulim" panose="020B0600000101010101" pitchFamily="34" charset="-127"/>
              </a:rPr>
              <a:t>importante</a:t>
            </a:r>
            <a:endParaRPr lang="en-GB" altLang="en-US" sz="28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just">
              <a:lnSpc>
                <a:spcPct val="115000"/>
              </a:lnSpc>
            </a:pPr>
            <a:r>
              <a:rPr lang="en-GB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Comment </a:t>
            </a:r>
            <a:r>
              <a:rPr lang="en-GB" altLang="en-US" dirty="0" err="1">
                <a:latin typeface="Gulim" panose="020B0600000101010101" pitchFamily="34" charset="-127"/>
                <a:ea typeface="Gulim" panose="020B0600000101010101" pitchFamily="34" charset="-127"/>
              </a:rPr>
              <a:t>fonctionne</a:t>
            </a:r>
            <a:r>
              <a:rPr lang="en-GB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 les </a:t>
            </a:r>
            <a:r>
              <a:rPr lang="en-GB" altLang="en-US" dirty="0" err="1">
                <a:latin typeface="Gulim" panose="020B0600000101010101" pitchFamily="34" charset="-127"/>
                <a:ea typeface="Gulim" panose="020B0600000101010101" pitchFamily="34" charset="-127"/>
              </a:rPr>
              <a:t>blockchains</a:t>
            </a:r>
            <a:r>
              <a:rPr lang="en-GB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altLang="en-US" dirty="0" err="1">
                <a:latin typeface="Gulim" panose="020B0600000101010101" pitchFamily="34" charset="-127"/>
                <a:ea typeface="Gulim" panose="020B0600000101010101" pitchFamily="34" charset="-127"/>
              </a:rPr>
              <a:t>bancaires</a:t>
            </a:r>
            <a:endParaRPr lang="en-GB" altLang="en-US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just">
              <a:lnSpc>
                <a:spcPct val="115000"/>
              </a:lnSpc>
            </a:pPr>
            <a:r>
              <a:rPr lang="en-GB" altLang="en-US" dirty="0" err="1">
                <a:latin typeface="Gulim" panose="020B0600000101010101" pitchFamily="34" charset="-127"/>
                <a:ea typeface="Gulim" panose="020B0600000101010101" pitchFamily="34" charset="-127"/>
              </a:rPr>
              <a:t>Pourquoi</a:t>
            </a:r>
            <a:r>
              <a:rPr lang="en-GB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altLang="en-US" dirty="0" err="1">
                <a:latin typeface="Gulim" panose="020B0600000101010101" pitchFamily="34" charset="-127"/>
                <a:ea typeface="Gulim" panose="020B0600000101010101" pitchFamily="34" charset="-127"/>
              </a:rPr>
              <a:t>ça</a:t>
            </a:r>
            <a:r>
              <a:rPr lang="en-GB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 ne </a:t>
            </a:r>
            <a:r>
              <a:rPr lang="en-GB" altLang="en-US" dirty="0" err="1">
                <a:latin typeface="Gulim" panose="020B0600000101010101" pitchFamily="34" charset="-127"/>
                <a:ea typeface="Gulim" panose="020B0600000101010101" pitchFamily="34" charset="-127"/>
              </a:rPr>
              <a:t>fonctionne</a:t>
            </a:r>
            <a:r>
              <a:rPr lang="en-GB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 pas avec les </a:t>
            </a:r>
            <a:r>
              <a:rPr lang="en-GB" altLang="en-US" i="1" dirty="0">
                <a:latin typeface="Gulim" panose="020B0600000101010101" pitchFamily="34" charset="-127"/>
                <a:ea typeface="Gulim" panose="020B0600000101010101" pitchFamily="34" charset="-127"/>
              </a:rPr>
              <a:t>smart contracts</a:t>
            </a:r>
          </a:p>
          <a:p>
            <a:pPr lvl="1" algn="just">
              <a:lnSpc>
                <a:spcPct val="115000"/>
              </a:lnSpc>
              <a:buFontTx/>
              <a:buChar char="-"/>
            </a:pPr>
            <a:r>
              <a:rPr lang="en-GB" altLang="en-US" sz="2800" dirty="0">
                <a:latin typeface="Gulim" panose="020B0600000101010101" pitchFamily="34" charset="-127"/>
                <a:ea typeface="Gulim" panose="020B0600000101010101" pitchFamily="34" charset="-127"/>
              </a:rPr>
              <a:t>Le </a:t>
            </a:r>
            <a:r>
              <a:rPr lang="en-GB" altLang="en-US" sz="2800" dirty="0" err="1">
                <a:latin typeface="Gulim" panose="020B0600000101010101" pitchFamily="34" charset="-127"/>
                <a:ea typeface="Gulim" panose="020B0600000101010101" pitchFamily="34" charset="-127"/>
              </a:rPr>
              <a:t>registre</a:t>
            </a:r>
            <a:r>
              <a:rPr lang="en-GB" altLang="en-US" sz="28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altLang="en-US" sz="2800" dirty="0" err="1">
                <a:latin typeface="Gulim" panose="020B0600000101010101" pitchFamily="34" charset="-127"/>
                <a:ea typeface="Gulim" panose="020B0600000101010101" pitchFamily="34" charset="-127"/>
              </a:rPr>
              <a:t>foncier</a:t>
            </a:r>
            <a:endParaRPr lang="en-GB" altLang="en-US" sz="28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15000"/>
              </a:lnSpc>
            </a:pPr>
            <a:endParaRPr lang="en-GB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273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580946"/>
            <a:ext cx="10515600" cy="459601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fr-FR" altLang="fr-FR" sz="2000" dirty="0"/>
          </a:p>
          <a:p>
            <a:pPr marL="0" indent="0" algn="ctr">
              <a:buNone/>
            </a:pPr>
            <a:endParaRPr lang="fr-FR" alt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sont les enjeux juridiques (2)</a:t>
            </a:r>
          </a:p>
        </p:txBody>
      </p:sp>
      <p:pic>
        <p:nvPicPr>
          <p:cNvPr id="9" name="Picture 2" descr="Percy Crow Davis &amp; Co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99" y="60126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838200" y="1580946"/>
            <a:ext cx="10515600" cy="4378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GB" altLang="en-US" sz="4000" dirty="0">
                <a:latin typeface="Gulim" panose="020B0600000101010101" pitchFamily="34" charset="-127"/>
                <a:ea typeface="Gulim" panose="020B0600000101010101" pitchFamily="34" charset="-127"/>
              </a:rPr>
              <a:t>Le </a:t>
            </a:r>
            <a:r>
              <a:rPr lang="en-GB" altLang="en-US" sz="4000" dirty="0" err="1">
                <a:latin typeface="Gulim" panose="020B0600000101010101" pitchFamily="34" charset="-127"/>
                <a:ea typeface="Gulim" panose="020B0600000101010101" pitchFamily="34" charset="-127"/>
              </a:rPr>
              <a:t>transfert</a:t>
            </a:r>
            <a:r>
              <a:rPr lang="en-GB" altLang="en-US" sz="4000" dirty="0">
                <a:latin typeface="Gulim" panose="020B0600000101010101" pitchFamily="34" charset="-127"/>
                <a:ea typeface="Gulim" panose="020B0600000101010101" pitchFamily="34" charset="-127"/>
              </a:rPr>
              <a:t> du </a:t>
            </a:r>
            <a:r>
              <a:rPr lang="en-GB" altLang="en-US" sz="4000" dirty="0" err="1">
                <a:latin typeface="Gulim" panose="020B0600000101010101" pitchFamily="34" charset="-127"/>
                <a:ea typeface="Gulim" panose="020B0600000101010101" pitchFamily="34" charset="-127"/>
              </a:rPr>
              <a:t>risque</a:t>
            </a:r>
            <a:endParaRPr lang="en-GB" altLang="en-US" sz="4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15000"/>
              </a:lnSpc>
            </a:pPr>
            <a:r>
              <a:rPr lang="en-GB" altLang="en-US" sz="4000" dirty="0">
                <a:latin typeface="Gulim" panose="020B0600000101010101" pitchFamily="34" charset="-127"/>
                <a:ea typeface="Gulim" panose="020B0600000101010101" pitchFamily="34" charset="-127"/>
              </a:rPr>
              <a:t>Les </a:t>
            </a:r>
            <a:r>
              <a:rPr lang="en-GB" altLang="en-US" sz="4000" dirty="0" err="1">
                <a:latin typeface="Gulim" panose="020B0600000101010101" pitchFamily="34" charset="-127"/>
                <a:ea typeface="Gulim" panose="020B0600000101010101" pitchFamily="34" charset="-127"/>
              </a:rPr>
              <a:t>paires</a:t>
            </a:r>
            <a:r>
              <a:rPr lang="en-GB" altLang="en-US" sz="4000" dirty="0">
                <a:latin typeface="Gulim" panose="020B0600000101010101" pitchFamily="34" charset="-127"/>
                <a:ea typeface="Gulim" panose="020B0600000101010101" pitchFamily="34" charset="-127"/>
              </a:rPr>
              <a:t> de </a:t>
            </a:r>
            <a:r>
              <a:rPr lang="en-GB" altLang="en-US" sz="4000" dirty="0" err="1">
                <a:latin typeface="Gulim" panose="020B0600000101010101" pitchFamily="34" charset="-127"/>
                <a:ea typeface="Gulim" panose="020B0600000101010101" pitchFamily="34" charset="-127"/>
              </a:rPr>
              <a:t>clés</a:t>
            </a:r>
            <a:r>
              <a:rPr lang="en-GB" altLang="en-US" sz="4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altLang="en-US" sz="4000" dirty="0" err="1">
                <a:latin typeface="Gulim" panose="020B0600000101010101" pitchFamily="34" charset="-127"/>
                <a:ea typeface="Gulim" panose="020B0600000101010101" pitchFamily="34" charset="-127"/>
              </a:rPr>
              <a:t>publiques</a:t>
            </a:r>
            <a:r>
              <a:rPr lang="en-GB" altLang="en-US" sz="4000" dirty="0">
                <a:latin typeface="Gulim" panose="020B0600000101010101" pitchFamily="34" charset="-127"/>
                <a:ea typeface="Gulim" panose="020B0600000101010101" pitchFamily="34" charset="-127"/>
              </a:rPr>
              <a:t>/</a:t>
            </a:r>
            <a:r>
              <a:rPr lang="en-GB" altLang="en-US" sz="4000" dirty="0" err="1">
                <a:latin typeface="Gulim" panose="020B0600000101010101" pitchFamily="34" charset="-127"/>
                <a:ea typeface="Gulim" panose="020B0600000101010101" pitchFamily="34" charset="-127"/>
              </a:rPr>
              <a:t>privées</a:t>
            </a:r>
            <a:endParaRPr lang="en-GB" altLang="en-US" sz="4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15000"/>
              </a:lnSpc>
            </a:pPr>
            <a:endParaRPr lang="en-GB" altLang="en-US" sz="4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GB" altLang="fr-FR" sz="4000" dirty="0">
                <a:latin typeface="Gulim" panose="020B0600000101010101" pitchFamily="34" charset="-127"/>
                <a:ea typeface="Gulim" panose="020B0600000101010101" pitchFamily="34" charset="-127"/>
              </a:rPr>
              <a:t>3.141592653589793238462643383...</a:t>
            </a:r>
            <a:endParaRPr lang="en-GB" altLang="en-US" sz="4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15000"/>
              </a:lnSpc>
            </a:pPr>
            <a:r>
              <a:rPr lang="en-GB" altLang="en-US" sz="4000" dirty="0">
                <a:latin typeface="Gulim" panose="020B0600000101010101" pitchFamily="34" charset="-127"/>
                <a:ea typeface="Gulim" panose="020B0600000101010101" pitchFamily="34" charset="-127"/>
              </a:rPr>
              <a:t>Ce qui se </a:t>
            </a:r>
            <a:r>
              <a:rPr lang="en-GB" altLang="en-US" sz="4000" dirty="0" err="1">
                <a:latin typeface="Gulim" panose="020B0600000101010101" pitchFamily="34" charset="-127"/>
                <a:ea typeface="Gulim" panose="020B0600000101010101" pitchFamily="34" charset="-127"/>
              </a:rPr>
              <a:t>passe</a:t>
            </a:r>
            <a:r>
              <a:rPr lang="en-GB" altLang="en-US" sz="4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altLang="en-US" sz="4000" dirty="0" err="1">
                <a:latin typeface="Gulim" panose="020B0600000101010101" pitchFamily="34" charset="-127"/>
                <a:ea typeface="Gulim" panose="020B0600000101010101" pitchFamily="34" charset="-127"/>
              </a:rPr>
              <a:t>en</a:t>
            </a:r>
            <a:r>
              <a:rPr lang="en-GB" altLang="en-US" sz="4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altLang="en-US" sz="4000" dirty="0" err="1">
                <a:latin typeface="Gulim" panose="020B0600000101010101" pitchFamily="34" charset="-127"/>
                <a:ea typeface="Gulim" panose="020B0600000101010101" pitchFamily="34" charset="-127"/>
              </a:rPr>
              <a:t>pratique</a:t>
            </a:r>
            <a:endParaRPr lang="en-GB" altLang="en-US" sz="4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15000"/>
              </a:lnSpc>
            </a:pPr>
            <a:endParaRPr lang="en-GB" altLang="en-US" sz="3000" dirty="0"/>
          </a:p>
          <a:p>
            <a:pPr>
              <a:lnSpc>
                <a:spcPct val="115000"/>
              </a:lnSpc>
            </a:pPr>
            <a:endParaRPr lang="en-GB" altLang="en-US" sz="3000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97929"/>
            <a:ext cx="7391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30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fr-FR" altLang="fr-FR" sz="2000" dirty="0"/>
          </a:p>
          <a:p>
            <a:pPr marL="0" indent="0" algn="ctr">
              <a:buNone/>
            </a:pPr>
            <a:endParaRPr lang="fr-FR" alt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sont les enjeux juridiques (3)</a:t>
            </a:r>
          </a:p>
        </p:txBody>
      </p:sp>
      <p:pic>
        <p:nvPicPr>
          <p:cNvPr id="9" name="Picture 2" descr="Percy Crow Davis &amp; Co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99" y="60126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838200" y="1407318"/>
            <a:ext cx="10515600" cy="47696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Porte-</a:t>
            </a: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monnaie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 Bitcoin</a:t>
            </a:r>
          </a:p>
          <a:p>
            <a:pPr algn="just">
              <a:lnSpc>
                <a:spcPct val="115000"/>
              </a:lnSpc>
            </a:pP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Accessible par un simple “pin”</a:t>
            </a:r>
          </a:p>
          <a:p>
            <a:pPr algn="just">
              <a:lnSpc>
                <a:spcPct val="115000"/>
              </a:lnSpc>
            </a:pP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Pas </a:t>
            </a: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si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sécurisé</a:t>
            </a:r>
            <a:endParaRPr lang="en-GB" altLang="en-US" sz="32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 algn="just">
              <a:lnSpc>
                <a:spcPct val="115000"/>
              </a:lnSpc>
              <a:buFontTx/>
              <a:buChar char="-"/>
            </a:pP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Porte-</a:t>
            </a: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monnaie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 personnel</a:t>
            </a:r>
          </a:p>
          <a:p>
            <a:pPr lvl="1" algn="just">
              <a:lnSpc>
                <a:spcPct val="115000"/>
              </a:lnSpc>
              <a:buFontTx/>
              <a:buChar char="-"/>
            </a:pP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Banque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	</a:t>
            </a:r>
          </a:p>
          <a:p>
            <a:pPr algn="just">
              <a:lnSpc>
                <a:spcPct val="115000"/>
              </a:lnSpc>
            </a:pP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Etude </a:t>
            </a: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réalisée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 par les </a:t>
            </a: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universités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 Southern Methodist et Carnegie Mellon </a:t>
            </a: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en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avril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 2013</a:t>
            </a:r>
          </a:p>
          <a:p>
            <a:pPr>
              <a:lnSpc>
                <a:spcPct val="115000"/>
              </a:lnSpc>
            </a:pPr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8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fr-FR" altLang="fr-FR" sz="2000" dirty="0"/>
          </a:p>
          <a:p>
            <a:pPr marL="0" indent="0" algn="ctr">
              <a:buNone/>
            </a:pPr>
            <a:endParaRPr lang="fr-FR" alt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Où en est la technologie qui nous y a conduit ? </a:t>
            </a:r>
          </a:p>
        </p:txBody>
      </p:sp>
      <p:pic>
        <p:nvPicPr>
          <p:cNvPr id="9" name="Picture 2" descr="Percy Crow Davis &amp; Co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99" y="60126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838200" y="1646238"/>
            <a:ext cx="10515600" cy="4187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Exemple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 de </a:t>
            </a:r>
            <a:r>
              <a:rPr lang="en-GB" altLang="en-US" sz="3200" i="1" dirty="0">
                <a:latin typeface="Gulim" panose="020B0600000101010101" pitchFamily="34" charset="-127"/>
                <a:ea typeface="Gulim" panose="020B0600000101010101" pitchFamily="34" charset="-127"/>
              </a:rPr>
              <a:t>smarts contracts</a:t>
            </a:r>
          </a:p>
          <a:p>
            <a:pPr algn="just">
              <a:lnSpc>
                <a:spcPct val="115000"/>
              </a:lnSpc>
            </a:pP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Qui encourage le </a:t>
            </a: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recours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 aux “</a:t>
            </a:r>
            <a:r>
              <a:rPr lang="en-GB" altLang="en-US" sz="3200" i="1" dirty="0">
                <a:latin typeface="Gulim" panose="020B0600000101010101" pitchFamily="34" charset="-127"/>
                <a:ea typeface="Gulim" panose="020B0600000101010101" pitchFamily="34" charset="-127"/>
              </a:rPr>
              <a:t>smart contracts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”</a:t>
            </a:r>
          </a:p>
          <a:p>
            <a:pPr algn="just">
              <a:lnSpc>
                <a:spcPct val="115000"/>
              </a:lnSpc>
            </a:pP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Pourquoi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 les </a:t>
            </a:r>
            <a:r>
              <a:rPr lang="en-GB" altLang="en-US" sz="3200" i="1" dirty="0">
                <a:latin typeface="Gulim" panose="020B0600000101010101" pitchFamily="34" charset="-127"/>
                <a:ea typeface="Gulim" panose="020B0600000101010101" pitchFamily="34" charset="-127"/>
              </a:rPr>
              <a:t>smart contracts 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ne </a:t>
            </a: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sont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 pas </a:t>
            </a: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si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 “smart”</a:t>
            </a:r>
          </a:p>
          <a:p>
            <a:pPr lvl="1" algn="just">
              <a:lnSpc>
                <a:spcPct val="115000"/>
              </a:lnSpc>
              <a:buFontTx/>
              <a:buChar char="-"/>
            </a:pP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Sur quoi portent les </a:t>
            </a: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litiges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actuels</a:t>
            </a:r>
            <a:endParaRPr lang="en-GB" altLang="en-US" sz="32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just">
              <a:lnSpc>
                <a:spcPct val="115000"/>
              </a:lnSpc>
            </a:pP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L’enjeu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fondamental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 de la “</a:t>
            </a:r>
            <a:r>
              <a:rPr lang="en-GB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sécurité</a:t>
            </a:r>
            <a:r>
              <a:rPr lang="en-GB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”</a:t>
            </a:r>
          </a:p>
          <a:p>
            <a:pPr>
              <a:lnSpc>
                <a:spcPct val="115000"/>
              </a:lnSpc>
            </a:pPr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618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fr-FR" altLang="fr-FR" sz="2000" dirty="0"/>
          </a:p>
          <a:p>
            <a:pPr marL="0" indent="0" algn="ctr">
              <a:buNone/>
            </a:pPr>
            <a:endParaRPr lang="fr-FR" alt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Picture 2" descr="Percy Crow Davis &amp; Co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99" y="60126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/>
          <p:cNvSpPr txBox="1">
            <a:spLocks noChangeArrowheads="1"/>
          </p:cNvSpPr>
          <p:nvPr/>
        </p:nvSpPr>
        <p:spPr>
          <a:xfrm>
            <a:off x="838200" y="1825625"/>
            <a:ext cx="10515600" cy="4133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altLang="en-US" sz="4000" dirty="0" err="1">
                <a:solidFill>
                  <a:schemeClr val="tx2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Vendredi</a:t>
            </a:r>
            <a:r>
              <a:rPr lang="en-GB" altLang="en-US" sz="4000" dirty="0">
                <a:solidFill>
                  <a:schemeClr val="tx2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8 </a:t>
            </a:r>
            <a:r>
              <a:rPr lang="en-GB" altLang="en-US" sz="4000" dirty="0" err="1">
                <a:solidFill>
                  <a:schemeClr val="tx2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juin</a:t>
            </a:r>
            <a:r>
              <a:rPr lang="en-GB" altLang="en-US" sz="4000" dirty="0">
                <a:solidFill>
                  <a:schemeClr val="tx2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2018</a:t>
            </a:r>
          </a:p>
          <a:p>
            <a:pPr marL="0" indent="0" algn="ctr">
              <a:buNone/>
              <a:defRPr/>
            </a:pPr>
            <a:r>
              <a:rPr lang="fr-FR" altLang="en-US" sz="4000" dirty="0">
                <a:solidFill>
                  <a:schemeClr val="tx2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Dai Davis</a:t>
            </a:r>
          </a:p>
          <a:p>
            <a:pPr marL="0" indent="0" algn="ctr">
              <a:buNone/>
              <a:defRPr/>
            </a:pPr>
            <a:r>
              <a:rPr lang="fr-FR" altLang="en-US" sz="4000" dirty="0">
                <a:solidFill>
                  <a:schemeClr val="tx2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Avocat et ingénieur agréé</a:t>
            </a:r>
          </a:p>
          <a:p>
            <a:pPr marL="0" indent="0" algn="ctr">
              <a:buNone/>
              <a:defRPr/>
            </a:pPr>
            <a:r>
              <a:rPr lang="fr-FR" altLang="en-US" sz="4000" dirty="0">
                <a:solidFill>
                  <a:schemeClr val="tx2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Associé, Percy Crow Davis &amp; Co.</a:t>
            </a:r>
          </a:p>
          <a:p>
            <a:pPr>
              <a:defRPr/>
            </a:pPr>
            <a:endParaRPr lang="en-GB" altLang="en-US" sz="3000" b="1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GB" altLang="en-US" dirty="0"/>
              <a:t>			</a:t>
            </a:r>
            <a:endParaRPr lang="en-GB" altLang="en-US" sz="1500" dirty="0"/>
          </a:p>
        </p:txBody>
      </p:sp>
    </p:spTree>
    <p:extLst>
      <p:ext uri="{BB962C8B-B14F-4D97-AF65-F5344CB8AC3E}">
        <p14:creationId xmlns:p14="http://schemas.microsoft.com/office/powerpoint/2010/main" val="6333940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347</Words>
  <Application>Microsoft Office PowerPoint</Application>
  <PresentationFormat>Grand écran</PresentationFormat>
  <Paragraphs>72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Gulim</vt:lpstr>
      <vt:lpstr>Arial</vt:lpstr>
      <vt:lpstr>Calibri</vt:lpstr>
      <vt:lpstr>Thème Office</vt:lpstr>
      <vt:lpstr>Présentation PowerPoint</vt:lpstr>
      <vt:lpstr>Aperçu</vt:lpstr>
      <vt:lpstr>Qu’est ce que la Blockchain</vt:lpstr>
      <vt:lpstr>Quels sont les enjeux juridiques (1)</vt:lpstr>
      <vt:lpstr>Quels sont les enjeux juridiques (2)</vt:lpstr>
      <vt:lpstr>Quels sont les enjeux juridiques (3)</vt:lpstr>
      <vt:lpstr>Où en est la technologie qui nous y a conduit ?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12</cp:revision>
  <dcterms:created xsi:type="dcterms:W3CDTF">2018-04-20T10:45:39Z</dcterms:created>
  <dcterms:modified xsi:type="dcterms:W3CDTF">2018-06-04T12:41:39Z</dcterms:modified>
</cp:coreProperties>
</file>